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683" r:id="rId2"/>
    <p:sldId id="673" r:id="rId3"/>
    <p:sldId id="676" r:id="rId4"/>
    <p:sldId id="678" r:id="rId5"/>
    <p:sldId id="518" r:id="rId6"/>
    <p:sldId id="519" r:id="rId7"/>
    <p:sldId id="679" r:id="rId8"/>
    <p:sldId id="627" r:id="rId9"/>
    <p:sldId id="674" r:id="rId10"/>
    <p:sldId id="675" r:id="rId11"/>
    <p:sldId id="337" r:id="rId12"/>
    <p:sldId id="672" r:id="rId13"/>
    <p:sldId id="681" r:id="rId14"/>
    <p:sldId id="6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038"/>
    <p:restoredTop sz="83819"/>
  </p:normalViewPr>
  <p:slideViewPr>
    <p:cSldViewPr snapToGrid="0" snapToObjects="1">
      <p:cViewPr varScale="1">
        <p:scale>
          <a:sx n="93" d="100"/>
          <a:sy n="93" d="100"/>
        </p:scale>
        <p:origin x="6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0E53F3-B007-CA4B-8B00-950396290E68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5CCB4-DF4F-3F4C-BC9E-4633452ED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226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sjournals.org/doi/full/10.1513/AnnalsATS.201508-562O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atsjournals.org/doi/full/10.1513/AnnalsATS.202005-425R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63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>
                <a:solidFill>
                  <a:srgbClr val="FF0000"/>
                </a:solidFill>
              </a:rPr>
              <a:t>Exclusion of other causes of hypoventilation</a:t>
            </a:r>
          </a:p>
          <a:p>
            <a:pPr lvl="2"/>
            <a:r>
              <a:rPr lang="en-US" b="1" dirty="0"/>
              <a:t>Obesity -&gt; increased CO2 production and vent limitation from mass of chest wall and disadvantaged respiratory mechanics </a:t>
            </a:r>
          </a:p>
          <a:p>
            <a:pPr lvl="2"/>
            <a:r>
              <a:rPr lang="en-US" b="1" dirty="0"/>
              <a:t>“Other Causes”: Obstructive lung disease, neuromuscular / chest wall disease, things that suppress ventilatory drive (opiates), or causes of metabolic alkalosis (loop diuretics)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Likely routine to you all, but this is often botched in pulmonary and inpatient medicine. </a:t>
            </a:r>
          </a:p>
          <a:p>
            <a:endParaRPr lang="en-US" dirty="0"/>
          </a:p>
          <a:p>
            <a:r>
              <a:rPr lang="en-US" dirty="0"/>
              <a:t>Exclusion parameter </a:t>
            </a:r>
          </a:p>
          <a:p>
            <a:r>
              <a:rPr lang="en-US" dirty="0"/>
              <a:t>In research studies: A patient with mild COPD cannot have OHS. In reality – what do you do with a patient who has COPD so mild that it doesn’t cause OHS? Or, if it’s mild enough that it wouldn’t cause hypercapnia on it’s own? Open questions, problem with the paradigm. 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Exclusion of other causes of hypoventilation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obstructive respiratory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interstitial lung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chest-wall disorders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kyphoscoliosis)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hypothyroidism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Neuromuscular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Congenital hypoventilation syndromes”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19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>
                <a:solidFill>
                  <a:srgbClr val="FF0000"/>
                </a:solidFill>
              </a:rPr>
              <a:t>Exclusion of other causes of hypoventilation</a:t>
            </a:r>
          </a:p>
          <a:p>
            <a:pPr lvl="2"/>
            <a:r>
              <a:rPr lang="en-US" b="1" dirty="0"/>
              <a:t>Obesity -&gt; increased CO2 production and vent limitation from mass of chest wall and disadvantaged respiratory mechanics </a:t>
            </a:r>
          </a:p>
          <a:p>
            <a:pPr lvl="2"/>
            <a:r>
              <a:rPr lang="en-US" b="1" dirty="0"/>
              <a:t>“Other Causes”: Obstructive lung disease, neuromuscular / chest wall disease, things that suppress ventilatory drive (opiates), or causes of metabolic alkalosis (loop diuretics)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Likely routine to you all, but this is often botched in pulmonary and inpatient medicine. </a:t>
            </a:r>
          </a:p>
          <a:p>
            <a:endParaRPr lang="en-US" dirty="0"/>
          </a:p>
          <a:p>
            <a:r>
              <a:rPr lang="en-US" dirty="0"/>
              <a:t>Exclusion parameter </a:t>
            </a:r>
          </a:p>
          <a:p>
            <a:r>
              <a:rPr lang="en-US" dirty="0"/>
              <a:t>In research studies: A patient with mild COPD cannot have OHS. In reality – what do you do with a patient who has COPD so mild that it doesn’t cause OHS? Or, if it’s mild enough that it wouldn’t cause hypercapnia on it’s own? Open questions, problem with the paradigm. 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Exclusion of other causes of hypoventilation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obstructive respiratory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interstitial lung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chest-wall disorders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kyphoscoliosis)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hypothyroidism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Neuromuscular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Congenital hypoventilation syndromes”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33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start with inpatients with Hypercapnia? </a:t>
            </a:r>
          </a:p>
          <a:p>
            <a:r>
              <a:rPr lang="en-US" dirty="0"/>
              <a:t>Easier ascertainment</a:t>
            </a:r>
          </a:p>
          <a:p>
            <a:pPr lvl="1"/>
            <a:r>
              <a:rPr lang="en-US" dirty="0"/>
              <a:t>Informed presence bias</a:t>
            </a:r>
          </a:p>
          <a:p>
            <a:pPr lvl="1"/>
            <a:r>
              <a:rPr lang="en-US" dirty="0"/>
              <a:t>Labs</a:t>
            </a:r>
          </a:p>
          <a:p>
            <a:pPr lvl="1"/>
            <a:r>
              <a:rPr lang="en-US" dirty="0"/>
              <a:t>Data sources</a:t>
            </a:r>
          </a:p>
          <a:p>
            <a:r>
              <a:rPr lang="en-US" dirty="0"/>
              <a:t>Higher morbidity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EF6E43-8843-3C4A-AF2D-55B51A30D0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5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EF6E43-8843-3C4A-AF2D-55B51A30D0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23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 bicarbonate range should be: 23-30 </a:t>
            </a:r>
            <a:r>
              <a:rPr lang="en-US" dirty="0" err="1"/>
              <a:t>Meq</a:t>
            </a:r>
            <a:r>
              <a:rPr lang="en-US" dirty="0"/>
              <a:t>/L</a:t>
            </a:r>
          </a:p>
          <a:p>
            <a:r>
              <a:rPr lang="en-US" dirty="0"/>
              <a:t>https://</a:t>
            </a:r>
            <a:r>
              <a:rPr lang="en-US" dirty="0" err="1"/>
              <a:t>cjasn.asnjournals.org</a:t>
            </a:r>
            <a:r>
              <a:rPr lang="en-US" dirty="0"/>
              <a:t>/content/13/2/343</a:t>
            </a:r>
          </a:p>
          <a:p>
            <a:endParaRPr lang="en-US" dirty="0"/>
          </a:p>
          <a:p>
            <a:r>
              <a:rPr lang="en-US" dirty="0"/>
              <a:t>Normal elevation correction: per 1000m, 1.5 </a:t>
            </a:r>
            <a:r>
              <a:rPr lang="en-US" dirty="0" err="1"/>
              <a:t>mEq</a:t>
            </a:r>
            <a:r>
              <a:rPr lang="en-US" dirty="0"/>
              <a:t>/L 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12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>
                <a:solidFill>
                  <a:srgbClr val="FF0000"/>
                </a:solidFill>
              </a:rPr>
              <a:t>Exclusion of other causes of hypoventilation</a:t>
            </a:r>
          </a:p>
          <a:p>
            <a:pPr lvl="2"/>
            <a:r>
              <a:rPr lang="en-US" b="1" dirty="0"/>
              <a:t>Obesity -&gt; increased CO2 production and vent limitation from mass of chest wall and disadvantaged respiratory mechanics </a:t>
            </a:r>
          </a:p>
          <a:p>
            <a:pPr lvl="2"/>
            <a:r>
              <a:rPr lang="en-US" b="1" dirty="0"/>
              <a:t>“Other Causes”: Obstructive lung disease, neuromuscular / chest wall disease, things that suppress ventilatory drive (opiates), or causes of metabolic alkalosis (loop diuretics)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Likely routine to you all, but this is often botched in pulmonary and inpatient medicine. </a:t>
            </a:r>
          </a:p>
          <a:p>
            <a:endParaRPr lang="en-US" dirty="0"/>
          </a:p>
          <a:p>
            <a:r>
              <a:rPr lang="en-US" dirty="0"/>
              <a:t>Exclusion parameter </a:t>
            </a:r>
          </a:p>
          <a:p>
            <a:r>
              <a:rPr lang="en-US" dirty="0"/>
              <a:t>In research studies: A patient with mild COPD cannot have OHS. In reality – what do you do with a patient who has COPD so mild that it doesn’t cause OHS? Or, if it’s mild enough that it wouldn’t cause hypercapnia on it’s own? Open questions, problem with the paradigm. </a:t>
            </a:r>
          </a:p>
          <a:p>
            <a:endParaRPr lang="en-US" dirty="0"/>
          </a:p>
          <a:p>
            <a:r>
              <a:rPr lang="en-US" dirty="0"/>
              <a:t>“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Exclusion of other causes of hypoventilation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obstructive respiratory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interstitial lung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chest-wall disorders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kyphoscoliosis)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 hypothyroidism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Neuromuscular disease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Congenital hypoventilation syndromes”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51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5CCB4-DF4F-3F4C-BC9E-4633452ED3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15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Cleveland Clinic; universal etCO2 before bariatric surgery</a:t>
            </a:r>
          </a:p>
          <a:p>
            <a:r>
              <a:rPr lang="en-US" dirty="0"/>
              <a:t>Prevalence: 68.4% by EtCO2 &gt; 45 or HCO3 over 27.</a:t>
            </a:r>
          </a:p>
          <a:p>
            <a:endParaRPr lang="en-US" dirty="0"/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Bariatric surgery screening for OHS: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Tran, Wang,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Gharaibeh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et al.: Bariatric Surgery Risk in Obesity Hypoventilation - A total of 1,718 patients undergoing polysomnography with end-tidal CO2 monitoring prior to bariatric surgery at Cleveland Clinic from September 2011 to September 2018 were included.”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 Findings: “OHS prevalence was 68.4%. Unadjusted analyses revealed a 1.5% increased odds of OHS (1.01; 1.00-1.03) per 1-unit BMI increase, 1.7% (1.02; 1.01-1.02) per 1% increase in sleep time Sa</a:t>
            </a:r>
            <a:r>
              <a:rPr lang="en-US" sz="1200" kern="1200" baseline="-25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&lt; 90%, 12% increase (1.12; 1.03-1.22) per 1-U increase in hemoglobin A1c, and 3.4% increased odds (1.03; 1.02-1.05) per 5-U increase in apnea-hypopnea index. The association of apnea-hypopnea index with OHS persisted after adjustment for age, sex, race, and BMI and its comorbidities (1.02; 1.01-1.04)”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“In a single-center retrospective study of morbidly obese patients admitted to the intensive care unit because of hypercapnic respiratory failure due to obesity hypoventilation, 75% had been erroneously diagnosed and treated for COPD, and 86% were being treated for congestive heart failure (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36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).”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Marik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Desai reported that 8% of all admissions to a general ICU with acute-on-chronic hypercapnic respiratory failure met diagnostic criteria for OHS (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22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 “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Marik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PE, Desai H. Characteristics of patients with the “malignant obesity hypoventilation syndrome” admitted to an ICU. J Intensive Care Med 2013;28:124–130.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BMI over 50+ - high rates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CDC estimated that 7.6% of the adult U.S. population has a BMI ≥40 kg/m</a:t>
            </a:r>
            <a:r>
              <a:rPr lang="en-US" baseline="30000" dirty="0"/>
              <a:t>2</a:t>
            </a:r>
            <a:r>
              <a:rPr lang="en-US" dirty="0"/>
              <a:t> (https://</a:t>
            </a:r>
            <a:r>
              <a:rPr lang="en-US" dirty="0" err="1"/>
              <a:t>pubmed.ncbi.nlm.nih.gov</a:t>
            </a:r>
            <a:r>
              <a:rPr lang="en-US" dirty="0"/>
              <a:t>/29922829/). 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41A61A-74B6-D548-8F66-DDC3192B23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67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39E3-D95A-0B01-8123-1921ACE5B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5E46C8-E7E3-EB44-4FD7-C96945D846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BEEE9-FC31-9D0E-9883-69457F09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57522-C2E5-AD00-2518-601478361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A38F9-5699-3BE0-0FF2-3E3D09009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22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FA253-92D5-0D8B-B482-BF95F4D55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7452D-2B6C-B0B6-6B4B-8495A1C0E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9B541-D212-84F2-D0C6-1FE9AA2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87DCF9-0902-5822-706F-A9C20783C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9DC6A-3FFB-B92D-6531-AB115504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65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A2F2D-B088-C88E-E8AF-7B54B4800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E80A2-4368-C2DB-17F8-95DAAB5D0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D8AAE-C7F5-1FFB-0C04-ECEFCB78C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2849-1D7C-31B1-27D5-FB840D852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94D1-A002-4554-1D14-50EDED920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73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105E5-7B6B-84CF-95CE-693A357E1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9EC71-18E9-A95A-EA03-1A32FD164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45FF5-2E09-94C3-51BD-5784D13EA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BD95F-A7DF-16C1-8590-F685E8DB6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EE28A-325C-05BF-E04A-C13BC744E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74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0362A-5A7A-9937-7EAA-7ABF7D8A9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8560B-176D-C3EF-1A70-29FF2313A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EA568-4761-3FDF-8DFC-91FBC00E4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1E93D-F017-C742-3AC9-D69358959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9C06BB-1340-03BA-0B2C-38260809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70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083AB-7AF2-F8C1-E9A6-5A5A76D2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C9FAB-6206-5BCB-5CD8-56167AD74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352A4-DF11-51D5-F22F-EFDA3E59D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AB97A-91A5-BEAD-D54E-81696101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BBDAF-DAFF-BD8B-4346-9A62C0A0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969DC-42E4-8405-40EF-B4BF679DA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98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6C7BC-0D7D-7E56-8D28-0ACC088A5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276B8-0B07-A5A4-AAAE-BD4F1801D5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7F34A5-D4D2-3B7E-8DBD-E9EBF648B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33B5CB-24C9-26CA-B58B-6DAAE0ED1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ADDE76-777F-EC4A-A7DF-80BB6FEB6A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B03E11-0851-6249-FDB2-D3A83EE0A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32414C-E585-343B-4066-9064C0B3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4F1F25-75B3-C71B-F088-652BB1D4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98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A5CEF-B6DB-9749-D62B-FF401F3B2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927214-EF2C-4292-807F-4C220DEDD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5F95E1-7C27-74DE-9E9C-3AB4ECFEF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F73FE7-90D3-C68E-D10C-E8E168BA5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82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A923F6-2730-2E85-9AA2-18BBD1419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69F657-114B-8780-9FCE-183BED2C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A2279-FDDA-31FF-9411-EEB1F4F3C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20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CBB6-C3C2-3A2C-C50A-375A50728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76EBA-4C72-9262-5BB4-88AB27258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3494AE-0EA8-79BE-B87D-CD12A0FD9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D3FDFD-F58A-6102-90B4-9F6284E3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A493A-4757-05D5-39C7-21834E6C3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075C8-A51B-2D09-6F38-42C535726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11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1336-7C21-B868-AE92-BF6A82CC0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951B2-0C76-2282-3E79-0E7BA274D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F2637-4309-6716-BB79-D02872935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DB22F-E598-01C6-71A9-DBF626E82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3AF1C-6F80-6DC3-76BB-C6A85E7EB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A7F94-ED9F-D385-B314-A0D839BB1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1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D8493D-7E14-4781-16BE-9D1B5318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3734E-4D85-C591-E6A1-FD1040D7B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A32A5-99DC-64C1-8247-92E7A8CE2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04877-DBC0-AC4D-B338-B7A9382FC0A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E830A-C194-6918-F598-A9907D69FF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2D3AB8-D427-8858-3281-433773A3F8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E4DEF-3895-B342-B328-CD644CB636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327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4D91AB-E670-F0B0-D14D-7601FDF29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1987550"/>
            <a:ext cx="59436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61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99F2F-A027-CA49-AFE6-A4CB1F53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C8BCD72-C6C3-2873-CF23-8D5185413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750" y="3429000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Hypothesis 1:</a:t>
            </a:r>
            <a:r>
              <a:rPr lang="en-US" dirty="0"/>
              <a:t> [HCO3-] has low enough biologic variation to functional usable surrogate for nocturnal CO2 retention peri-bariatric surgery</a:t>
            </a:r>
          </a:p>
          <a:p>
            <a:pPr lvl="1"/>
            <a:r>
              <a:rPr lang="en-US" dirty="0"/>
              <a:t>Outcome: intra-patient variability in measurement, frequency of metabolic disturbances</a:t>
            </a:r>
          </a:p>
          <a:p>
            <a:r>
              <a:rPr lang="en-US" b="1" dirty="0"/>
              <a:t>Hypothesis 2: </a:t>
            </a:r>
            <a:r>
              <a:rPr lang="el-GR" dirty="0"/>
              <a:t>Δ</a:t>
            </a:r>
            <a:r>
              <a:rPr lang="en-US" dirty="0"/>
              <a:t>[HCO3-] has construct validity as an index of response to interventions that decrease nocturnal CO2 loading</a:t>
            </a:r>
          </a:p>
          <a:p>
            <a:pPr lvl="1"/>
            <a:r>
              <a:rPr lang="el-GR" dirty="0"/>
              <a:t>Δ</a:t>
            </a:r>
            <a:r>
              <a:rPr lang="en-US" dirty="0"/>
              <a:t>[HCO3-] will be higher in patients who lose more weight, who start and adhere to CPAP.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D64F55-2DFD-DA5C-4840-62EA5929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09653"/>
            <a:ext cx="4635500" cy="1968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6C61FE-8E66-72B8-6EED-330F7DAD6F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00" y="909637"/>
            <a:ext cx="57658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507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33EB68-6CFA-8A20-00AD-AC8A7CC9DBC4}"/>
              </a:ext>
            </a:extLst>
          </p:cNvPr>
          <p:cNvGrpSpPr/>
          <p:nvPr/>
        </p:nvGrpSpPr>
        <p:grpSpPr>
          <a:xfrm>
            <a:off x="4105631" y="2596983"/>
            <a:ext cx="7759628" cy="4261017"/>
            <a:chOff x="4636187" y="1257831"/>
            <a:chExt cx="6438141" cy="3691719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5F961EE-6F41-B732-111C-DDCA78EC60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8692" b="5296"/>
            <a:stretch/>
          </p:blipFill>
          <p:spPr>
            <a:xfrm>
              <a:off x="4636187" y="1257831"/>
              <a:ext cx="6438141" cy="3691719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3A3C39F-24C0-2DA4-D5C8-55EF57923105}"/>
                </a:ext>
              </a:extLst>
            </p:cNvPr>
            <p:cNvCxnSpPr/>
            <p:nvPr/>
          </p:nvCxnSpPr>
          <p:spPr>
            <a:xfrm>
              <a:off x="9971827" y="1411367"/>
              <a:ext cx="0" cy="3384644"/>
            </a:xfrm>
            <a:prstGeom prst="line">
              <a:avLst/>
            </a:prstGeom>
            <a:ln w="31750">
              <a:solidFill>
                <a:srgbClr val="FF000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Content Placeholder 2">
              <a:extLst>
                <a:ext uri="{FF2B5EF4-FFF2-40B4-BE49-F238E27FC236}">
                  <a16:creationId xmlns:a16="http://schemas.microsoft.com/office/drawing/2014/main" id="{2B80FE07-8BE1-8D15-D5DF-2D2A98FD9134}"/>
                </a:ext>
              </a:extLst>
            </p:cNvPr>
            <p:cNvSpPr txBox="1">
              <a:spLocks/>
            </p:cNvSpPr>
            <p:nvPr/>
          </p:nvSpPr>
          <p:spPr>
            <a:xfrm>
              <a:off x="5499979" y="1411367"/>
              <a:ext cx="3912919" cy="58344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/>
                <a:t>[HCO3-] – day of surgery</a:t>
              </a:r>
            </a:p>
            <a:p>
              <a:endParaRPr lang="en-US" dirty="0"/>
            </a:p>
          </p:txBody>
        </p:sp>
      </p:grp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9ED6D2-1BFC-8585-54A6-422310D0C335}"/>
              </a:ext>
            </a:extLst>
          </p:cNvPr>
          <p:cNvSpPr txBox="1">
            <a:spLocks/>
          </p:cNvSpPr>
          <p:nvPr/>
        </p:nvSpPr>
        <p:spPr>
          <a:xfrm>
            <a:off x="6264559" y="5341107"/>
            <a:ext cx="5600700" cy="1841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B3D2473-F54D-4EBD-0B18-CA28F096A27C}"/>
              </a:ext>
            </a:extLst>
          </p:cNvPr>
          <p:cNvSpPr txBox="1">
            <a:spLocks/>
          </p:cNvSpPr>
          <p:nvPr/>
        </p:nvSpPr>
        <p:spPr>
          <a:xfrm>
            <a:off x="326741" y="1286062"/>
            <a:ext cx="9660161" cy="14285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Patients: n=359 patients who underwent bariatric surgery (mostly bypass) 2011-2016 at U of U</a:t>
            </a:r>
          </a:p>
          <a:p>
            <a:pPr marL="0" indent="0">
              <a:buNone/>
            </a:pPr>
            <a:r>
              <a:rPr lang="en-US" dirty="0"/>
              <a:t>Exposures: time of OSA dx, CPAP use, Maximum weight loss </a:t>
            </a:r>
          </a:p>
          <a:p>
            <a:pPr marL="0" indent="0">
              <a:buNone/>
            </a:pPr>
            <a:r>
              <a:rPr lang="en-US" dirty="0"/>
              <a:t>Outcome: Change in 6-mo, 1-yr, 2-yr [HCO3-]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52FFAF9-3A1A-AF38-087B-31CC4DACE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70122D-DA8A-7CE4-FA39-7AB7B561AA96}"/>
              </a:ext>
            </a:extLst>
          </p:cNvPr>
          <p:cNvSpPr txBox="1"/>
          <p:nvPr/>
        </p:nvSpPr>
        <p:spPr>
          <a:xfrm>
            <a:off x="503635" y="3250161"/>
            <a:ext cx="36019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Other analyses: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% of patients meeting ERS II or higher OHS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% Excluded due to metabolic process</a:t>
            </a:r>
          </a:p>
        </p:txBody>
      </p:sp>
    </p:spTree>
    <p:extLst>
      <p:ext uri="{BB962C8B-B14F-4D97-AF65-F5344CB8AC3E}">
        <p14:creationId xmlns:p14="http://schemas.microsoft.com/office/powerpoint/2010/main" val="3295063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C8F9BA-B331-FED0-1C1A-707F54393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452" y="998143"/>
            <a:ext cx="7414525" cy="556089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5471F07-FFAA-94F7-249C-07AC6743C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34070-B498-0692-D92C-9EF3D2A57C7A}"/>
              </a:ext>
            </a:extLst>
          </p:cNvPr>
          <p:cNvSpPr txBox="1"/>
          <p:nvPr/>
        </p:nvSpPr>
        <p:spPr>
          <a:xfrm>
            <a:off x="7751805" y="1707111"/>
            <a:ext cx="360199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Exclusions: </a:t>
            </a:r>
          </a:p>
          <a:p>
            <a:pPr marL="0" indent="0">
              <a:buNone/>
            </a:pPr>
            <a:r>
              <a:rPr lang="en-US" dirty="0"/>
              <a:t>(n=32,27 w/o pre-, post-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n=15 on diuretic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n=20 on topiramate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 24 on chronic opiates*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n=9 on other 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n=9 </a:t>
            </a:r>
            <a:r>
              <a:rPr lang="en-US" dirty="0" err="1"/>
              <a:t>sCr</a:t>
            </a:r>
            <a:r>
              <a:rPr lang="en-US" dirty="0"/>
              <a:t> over 1.3</a:t>
            </a:r>
          </a:p>
          <a:p>
            <a:r>
              <a:rPr lang="en-US" dirty="0"/>
              <a:t>26% have reason to expect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59 of 222 (26.6%)  patients with ERS 2+ OHS</a:t>
            </a:r>
          </a:p>
          <a:p>
            <a:endParaRPr lang="en-US" dirty="0"/>
          </a:p>
          <a:p>
            <a:r>
              <a:rPr lang="en-US" dirty="0"/>
              <a:t>Weight loss = Nadir at 12 months then weight regain [median 5kg] </a:t>
            </a:r>
          </a:p>
          <a:p>
            <a:endParaRPr lang="en-US" dirty="0"/>
          </a:p>
          <a:p>
            <a:r>
              <a:rPr lang="en-US" dirty="0"/>
              <a:t>No HCO3 ‘regain’</a:t>
            </a:r>
          </a:p>
          <a:p>
            <a:endParaRPr lang="en-US" dirty="0"/>
          </a:p>
          <a:p>
            <a:r>
              <a:rPr lang="en-US" b="1" u="sng" dirty="0"/>
              <a:t>Regression to the mean </a:t>
            </a:r>
          </a:p>
        </p:txBody>
      </p:sp>
    </p:spTree>
    <p:extLst>
      <p:ext uri="{BB962C8B-B14F-4D97-AF65-F5344CB8AC3E}">
        <p14:creationId xmlns:p14="http://schemas.microsoft.com/office/powerpoint/2010/main" val="2512560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5471F07-FFAA-94F7-249C-07AC6743C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A6E00B-4A72-7D4F-0FA7-74D24CE7D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1978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Proposed re-analysis:</a:t>
            </a:r>
          </a:p>
          <a:p>
            <a:pPr lvl="1"/>
            <a:r>
              <a:rPr lang="en-US" dirty="0"/>
              <a:t>Missing data: multiple imputation with chained equations </a:t>
            </a:r>
          </a:p>
          <a:p>
            <a:pPr lvl="1"/>
            <a:r>
              <a:rPr lang="en-US" dirty="0"/>
              <a:t>What proportion of variability of [HCO</a:t>
            </a:r>
            <a:r>
              <a:rPr lang="en-US" baseline="-25000" dirty="0"/>
              <a:t>3</a:t>
            </a:r>
            <a:r>
              <a:rPr lang="en-US" baseline="30000" dirty="0"/>
              <a:t>-</a:t>
            </a:r>
            <a:r>
              <a:rPr lang="en-US" dirty="0"/>
              <a:t>] is inter-vs-intra person? Intraclass correlation coefficient </a:t>
            </a:r>
          </a:p>
          <a:p>
            <a:pPr lvl="1"/>
            <a:r>
              <a:rPr lang="en-US" dirty="0"/>
              <a:t>Multilevel (mixed effect) regression model of [HCO</a:t>
            </a:r>
            <a:r>
              <a:rPr lang="en-US" baseline="-25000" dirty="0"/>
              <a:t>3</a:t>
            </a:r>
            <a:r>
              <a:rPr lang="en-US" baseline="30000" dirty="0"/>
              <a:t>-</a:t>
            </a:r>
            <a:r>
              <a:rPr lang="en-US" dirty="0"/>
              <a:t>] with predictor variables: starting [HCO</a:t>
            </a:r>
            <a:r>
              <a:rPr lang="en-US" baseline="-25000" dirty="0"/>
              <a:t>3</a:t>
            </a:r>
            <a:r>
              <a:rPr lang="en-US" baseline="30000" dirty="0"/>
              <a:t>-</a:t>
            </a:r>
            <a:r>
              <a:rPr lang="en-US" dirty="0"/>
              <a:t>], OSA severity (or diagnosis), CPAP adherence, weight loss</a:t>
            </a:r>
          </a:p>
          <a:p>
            <a:pPr lvl="2"/>
            <a:r>
              <a:rPr lang="en-US" dirty="0"/>
              <a:t>Outputs = continuous; loses interpretability of dichotomization  </a:t>
            </a:r>
          </a:p>
          <a:p>
            <a:pPr lvl="2"/>
            <a:r>
              <a:rPr lang="en-US" dirty="0"/>
              <a:t>Parallel Coordinate plot (e.g. at side)</a:t>
            </a:r>
          </a:p>
          <a:p>
            <a:pPr lvl="2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AE4038-6284-991D-FF39-3934008B3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988" y="2267266"/>
            <a:ext cx="5107940" cy="37522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596100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2081FD-6BD9-5742-FEE4-4B604619D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35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E91A48C-0E6A-045C-407C-70467FF171ED}"/>
              </a:ext>
            </a:extLst>
          </p:cNvPr>
          <p:cNvSpPr txBox="1">
            <a:spLocks/>
          </p:cNvSpPr>
          <p:nvPr/>
        </p:nvSpPr>
        <p:spPr>
          <a:xfrm>
            <a:off x="414338" y="2025483"/>
            <a:ext cx="11201399" cy="6695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1C5F339-5D5E-83EE-B910-BC64A61D7871}"/>
              </a:ext>
            </a:extLst>
          </p:cNvPr>
          <p:cNvSpPr txBox="1">
            <a:spLocks/>
          </p:cNvSpPr>
          <p:nvPr/>
        </p:nvSpPr>
        <p:spPr>
          <a:xfrm>
            <a:off x="838200" y="3820945"/>
            <a:ext cx="10515600" cy="6695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</p:spTree>
    <p:extLst>
      <p:ext uri="{BB962C8B-B14F-4D97-AF65-F5344CB8AC3E}">
        <p14:creationId xmlns:p14="http://schemas.microsoft.com/office/powerpoint/2010/main" val="2003490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C4FC8BE-5BD8-7A4D-6DC6-428332CB53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075"/>
          <a:stretch/>
        </p:blipFill>
        <p:spPr>
          <a:xfrm>
            <a:off x="6606541" y="4533772"/>
            <a:ext cx="5301226" cy="14518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0C9794-E905-A5FC-11B8-DB2E1B04521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05" r="7703"/>
          <a:stretch/>
        </p:blipFill>
        <p:spPr>
          <a:xfrm>
            <a:off x="0" y="3975841"/>
            <a:ext cx="4840659" cy="12128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99F2F-A027-CA49-AFE6-A4CB1F53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80EE1-8A92-7C6F-76F5-D57061F1C2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933" y="891599"/>
            <a:ext cx="4206918" cy="155539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AE9508F-FBB0-D20A-FB90-D17333736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4729511"/>
            <a:ext cx="5257800" cy="2061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CFEECE4-38D1-EC75-8F53-6510E019B7F2}"/>
              </a:ext>
            </a:extLst>
          </p:cNvPr>
          <p:cNvSpPr/>
          <p:nvPr/>
        </p:nvSpPr>
        <p:spPr>
          <a:xfrm>
            <a:off x="0" y="2680079"/>
            <a:ext cx="5127871" cy="150398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Admitted (ICU or floor) with one of the following diagnostic codes:</a:t>
            </a:r>
          </a:p>
          <a:p>
            <a:r>
              <a:rPr lang="en-US" sz="1400" dirty="0">
                <a:solidFill>
                  <a:schemeClr val="tx1"/>
                </a:solidFill>
              </a:rPr>
              <a:t>J96.02 (acute hypercapnic respiratory failure)</a:t>
            </a:r>
          </a:p>
          <a:p>
            <a:r>
              <a:rPr lang="en-US" sz="1400" dirty="0">
                <a:solidFill>
                  <a:schemeClr val="tx1"/>
                </a:solidFill>
              </a:rPr>
              <a:t>J96.22 (acute and chronic respiratory failure with hypercapnia)</a:t>
            </a:r>
          </a:p>
          <a:p>
            <a:r>
              <a:rPr lang="en-US" sz="1400" dirty="0">
                <a:solidFill>
                  <a:schemeClr val="tx1"/>
                </a:solidFill>
              </a:rPr>
              <a:t>J96.92 (respiratory failure unspecified with hypercapnia)</a:t>
            </a:r>
          </a:p>
          <a:p>
            <a:r>
              <a:rPr lang="en-US" sz="1400" dirty="0">
                <a:solidFill>
                  <a:schemeClr val="tx1"/>
                </a:solidFill>
              </a:rPr>
              <a:t>J96.12 (chronic respiratory failure with hypercapnia)</a:t>
            </a:r>
          </a:p>
          <a:p>
            <a:r>
              <a:rPr lang="en-US" sz="1400" dirty="0">
                <a:solidFill>
                  <a:schemeClr val="tx1"/>
                </a:solidFill>
              </a:rPr>
              <a:t>E66.2 (morbid obesity with hypoventilation)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8BC104-3A62-987E-4C1B-F3BC9D5342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4515" y="914892"/>
            <a:ext cx="4260305" cy="1550874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80A21C5-477A-87F5-B12C-E38C2DAF5220}"/>
              </a:ext>
            </a:extLst>
          </p:cNvPr>
          <p:cNvSpPr txBox="1">
            <a:spLocks/>
          </p:cNvSpPr>
          <p:nvPr/>
        </p:nvSpPr>
        <p:spPr>
          <a:xfrm>
            <a:off x="3455255" y="2027849"/>
            <a:ext cx="3973046" cy="6734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30d Readmission rate: 23% (2/3 recurrence)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~=CHF. &gt; than MI, AECOPD, </a:t>
            </a:r>
            <a:r>
              <a:rPr lang="en-US" sz="1400" dirty="0" err="1"/>
              <a:t>PNa</a:t>
            </a:r>
            <a:endParaRPr lang="en-US" sz="1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CD52418-0876-277E-FD20-FBC5536027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2087" y="1743763"/>
            <a:ext cx="3845680" cy="2857155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5B1413A-F722-513C-FDE6-FCACD9E843AD}"/>
              </a:ext>
            </a:extLst>
          </p:cNvPr>
          <p:cNvSpPr/>
          <p:nvPr/>
        </p:nvSpPr>
        <p:spPr>
          <a:xfrm>
            <a:off x="6794515" y="3332042"/>
            <a:ext cx="3845680" cy="52077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Admitted to hospital (Floor or ICU) with ABG showing PaCO2 over 45 mmHg and pH 7.35-7.45</a:t>
            </a:r>
          </a:p>
        </p:txBody>
      </p:sp>
      <p:graphicFrame>
        <p:nvGraphicFramePr>
          <p:cNvPr id="16" name="Table 8">
            <a:extLst>
              <a:ext uri="{FF2B5EF4-FFF2-40B4-BE49-F238E27FC236}">
                <a16:creationId xmlns:a16="http://schemas.microsoft.com/office/drawing/2014/main" id="{49FB5EA6-ABAC-C51C-16B3-F5FED49C5D0D}"/>
              </a:ext>
            </a:extLst>
          </p:cNvPr>
          <p:cNvGraphicFramePr>
            <a:graphicFrameLocks noGrp="1"/>
          </p:cNvGraphicFramePr>
          <p:nvPr/>
        </p:nvGraphicFramePr>
        <p:xfrm>
          <a:off x="39933" y="5259674"/>
          <a:ext cx="3956517" cy="15856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8839">
                  <a:extLst>
                    <a:ext uri="{9D8B030D-6E8A-4147-A177-3AD203B41FA5}">
                      <a16:colId xmlns:a16="http://schemas.microsoft.com/office/drawing/2014/main" val="2494068991"/>
                    </a:ext>
                  </a:extLst>
                </a:gridCol>
                <a:gridCol w="1318839">
                  <a:extLst>
                    <a:ext uri="{9D8B030D-6E8A-4147-A177-3AD203B41FA5}">
                      <a16:colId xmlns:a16="http://schemas.microsoft.com/office/drawing/2014/main" val="2135013941"/>
                    </a:ext>
                  </a:extLst>
                </a:gridCol>
                <a:gridCol w="1318839">
                  <a:extLst>
                    <a:ext uri="{9D8B030D-6E8A-4147-A177-3AD203B41FA5}">
                      <a16:colId xmlns:a16="http://schemas.microsoft.com/office/drawing/2014/main" val="3603991700"/>
                    </a:ext>
                  </a:extLst>
                </a:gridCol>
              </a:tblGrid>
              <a:tr h="29234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COPD (2/3)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COPD (1/3)</a:t>
                      </a:r>
                    </a:p>
                  </a:txBody>
                  <a:tcPr marL="72828" marR="72828" marT="36414" marB="36414"/>
                </a:tc>
                <a:extLst>
                  <a:ext uri="{0D108BD9-81ED-4DB2-BD59-A6C34878D82A}">
                    <a16:rowId xmlns:a16="http://schemas.microsoft.com/office/drawing/2014/main" val="1882643476"/>
                  </a:ext>
                </a:extLst>
              </a:tr>
              <a:tr h="501441">
                <a:tc>
                  <a:txBody>
                    <a:bodyPr/>
                    <a:lstStyle/>
                    <a:p>
                      <a:r>
                        <a:rPr lang="en-US" sz="1400" dirty="0"/>
                        <a:t>AHI Median </a:t>
                      </a:r>
                    </a:p>
                    <a:p>
                      <a:r>
                        <a:rPr lang="en-US" sz="1400" dirty="0"/>
                        <a:t>[IQR]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31.9 </a:t>
                      </a:r>
                    </a:p>
                    <a:p>
                      <a:r>
                        <a:rPr lang="en-US" sz="1400" dirty="0"/>
                        <a:t>[14.3, 45.6]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66.0</a:t>
                      </a:r>
                    </a:p>
                    <a:p>
                      <a:r>
                        <a:rPr lang="en-US" sz="1400" dirty="0"/>
                        <a:t> [48.0, 83.8]</a:t>
                      </a:r>
                    </a:p>
                  </a:txBody>
                  <a:tcPr marL="72828" marR="72828" marT="36414" marB="36414"/>
                </a:tc>
                <a:extLst>
                  <a:ext uri="{0D108BD9-81ED-4DB2-BD59-A6C34878D82A}">
                    <a16:rowId xmlns:a16="http://schemas.microsoft.com/office/drawing/2014/main" val="1408662376"/>
                  </a:ext>
                </a:extLst>
              </a:tr>
              <a:tr h="292341">
                <a:tc>
                  <a:txBody>
                    <a:bodyPr/>
                    <a:lstStyle/>
                    <a:p>
                      <a:r>
                        <a:rPr lang="en-US" sz="1400" dirty="0"/>
                        <a:t>AHI &gt; 5 present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66%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94%</a:t>
                      </a:r>
                    </a:p>
                  </a:txBody>
                  <a:tcPr marL="72828" marR="72828" marT="36414" marB="36414"/>
                </a:tc>
                <a:extLst>
                  <a:ext uri="{0D108BD9-81ED-4DB2-BD59-A6C34878D82A}">
                    <a16:rowId xmlns:a16="http://schemas.microsoft.com/office/drawing/2014/main" val="3796911102"/>
                  </a:ext>
                </a:extLst>
              </a:tr>
              <a:tr h="424436">
                <a:tc>
                  <a:txBody>
                    <a:bodyPr/>
                    <a:lstStyle/>
                    <a:p>
                      <a:r>
                        <a:rPr lang="en-US" sz="1400" dirty="0"/>
                        <a:t>AHI &gt; 15 present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51%</a:t>
                      </a:r>
                    </a:p>
                  </a:txBody>
                  <a:tcPr marL="72828" marR="72828" marT="36414" marB="36414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81%</a:t>
                      </a:r>
                    </a:p>
                  </a:txBody>
                  <a:tcPr marL="72828" marR="72828" marT="36414" marB="36414"/>
                </a:tc>
                <a:extLst>
                  <a:ext uri="{0D108BD9-81ED-4DB2-BD59-A6C34878D82A}">
                    <a16:rowId xmlns:a16="http://schemas.microsoft.com/office/drawing/2014/main" val="747152790"/>
                  </a:ext>
                </a:extLst>
              </a:tr>
            </a:tbl>
          </a:graphicData>
        </a:graphic>
      </p:graphicFrame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E8F921A-7213-8F0E-4345-9A0BC8D8987A}"/>
              </a:ext>
            </a:extLst>
          </p:cNvPr>
          <p:cNvSpPr/>
          <p:nvPr/>
        </p:nvSpPr>
        <p:spPr>
          <a:xfrm>
            <a:off x="3602508" y="5734104"/>
            <a:ext cx="3050725" cy="105673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1. Admitted to the ICU</a:t>
            </a:r>
          </a:p>
          <a:p>
            <a:r>
              <a:rPr lang="en-US" sz="1400" dirty="0">
                <a:solidFill>
                  <a:schemeClr val="tx1"/>
                </a:solidFill>
              </a:rPr>
              <a:t>2. PaCO2 greater than 47.25 mmHg</a:t>
            </a:r>
          </a:p>
          <a:p>
            <a:r>
              <a:rPr lang="en-US" sz="1400" dirty="0">
                <a:solidFill>
                  <a:schemeClr val="tx1"/>
                </a:solidFill>
              </a:rPr>
              <a:t>3. Procedure code for non-invasive ventilation or invasive mechanical ventilation initiation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B05C040-0DF2-5C98-2349-3E21727AB737}"/>
              </a:ext>
            </a:extLst>
          </p:cNvPr>
          <p:cNvSpPr txBox="1">
            <a:spLocks/>
          </p:cNvSpPr>
          <p:nvPr/>
        </p:nvSpPr>
        <p:spPr>
          <a:xfrm>
            <a:off x="6938144" y="6042993"/>
            <a:ext cx="3973046" cy="6734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163 hospitalizations with hypercapnia per 100,000 person-years. (Roughly the same as PE)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7ECC46D-80E9-0F39-3A17-458955FFA36B}"/>
              </a:ext>
            </a:extLst>
          </p:cNvPr>
          <p:cNvSpPr/>
          <p:nvPr/>
        </p:nvSpPr>
        <p:spPr>
          <a:xfrm>
            <a:off x="8690445" y="5319235"/>
            <a:ext cx="3050725" cy="63754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ABG PaCO2 &gt; 45 mmHg w/n 24h of admission; exclude iatrogenic, arrest…</a:t>
            </a:r>
          </a:p>
        </p:txBody>
      </p:sp>
    </p:spTree>
    <p:extLst>
      <p:ext uri="{BB962C8B-B14F-4D97-AF65-F5344CB8AC3E}">
        <p14:creationId xmlns:p14="http://schemas.microsoft.com/office/powerpoint/2010/main" val="1761880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99F2F-A027-CA49-AFE6-A4CB1F53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59EB6AB-E17C-78C3-CC86-8D5BFF160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8187" y="2506662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Hypothesis 1: </a:t>
            </a:r>
            <a:r>
              <a:rPr lang="en-US" dirty="0"/>
              <a:t>The methods used in prior studies of hypercapnic respiratory failure (billing code-, procedural code-, and blood-gas-based criteria) identify different patients. </a:t>
            </a:r>
          </a:p>
          <a:p>
            <a:pPr lvl="1"/>
            <a:r>
              <a:rPr lang="en-US" dirty="0"/>
              <a:t>Outcome: Relative Sensitivity; Positive Predictive Agreement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/>
              <a:t>Hypothesis 2: </a:t>
            </a:r>
            <a:r>
              <a:rPr lang="en-US" dirty="0"/>
              <a:t>The cohorts created by these differ methods differ in risk for outcomes of interest, which hampers interpretation of these studies.</a:t>
            </a:r>
          </a:p>
          <a:p>
            <a:pPr lvl="1"/>
            <a:r>
              <a:rPr lang="en-US" dirty="0"/>
              <a:t>Outcome: distribution of age, ethnicity, BMI, and frequency of coexisting diagnoses (OSA, opiate use disorder, COPD, CHF, and neuromuscular disease)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A2A44-A9AA-753E-AE5E-8333EE5DD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68" y="1056270"/>
            <a:ext cx="4219015" cy="1442867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4B5994-AA87-1C7D-CDD5-F9A3200E3F4B}"/>
              </a:ext>
            </a:extLst>
          </p:cNvPr>
          <p:cNvSpPr/>
          <p:nvPr/>
        </p:nvSpPr>
        <p:spPr>
          <a:xfrm>
            <a:off x="4916583" y="1236409"/>
            <a:ext cx="5804785" cy="100438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69 Million MRNs aggregated from 50 academic medical centers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Deidentified patient level data, including admissions, diagnoses, medications, procedures, and lab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Missing data? </a:t>
            </a:r>
          </a:p>
        </p:txBody>
      </p:sp>
    </p:spTree>
    <p:extLst>
      <p:ext uri="{BB962C8B-B14F-4D97-AF65-F5344CB8AC3E}">
        <p14:creationId xmlns:p14="http://schemas.microsoft.com/office/powerpoint/2010/main" val="2135176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2EA12-E78F-9F4A-BB96-3F353CF14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9263"/>
            <a:ext cx="5368636" cy="4533611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Preliminary Results</a:t>
            </a:r>
            <a:endParaRPr lang="en-US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ICD Group:</a:t>
            </a:r>
          </a:p>
          <a:p>
            <a:pPr marL="571500" indent="-571500">
              <a:lnSpc>
                <a:spcPct val="120000"/>
              </a:lnSpc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Relative sensitivity (vs ABG): 19.8%</a:t>
            </a:r>
          </a:p>
          <a:p>
            <a:pPr marL="571500" indent="-571500">
              <a:lnSpc>
                <a:spcPct val="120000"/>
              </a:lnSpc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Positive Predictive Agreement (vs ABG): 47.0%</a:t>
            </a:r>
          </a:p>
          <a:p>
            <a:pPr>
              <a:lnSpc>
                <a:spcPct val="120000"/>
              </a:lnSpc>
            </a:pPr>
            <a:endParaRPr lang="en-US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NIV Group:</a:t>
            </a:r>
          </a:p>
          <a:p>
            <a:pPr marL="571500" indent="-571500">
              <a:lnSpc>
                <a:spcPct val="120000"/>
              </a:lnSpc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Relative sensitivity (vs ABG): 15.2%</a:t>
            </a:r>
          </a:p>
          <a:p>
            <a:pPr marL="571500" indent="-571500">
              <a:lnSpc>
                <a:spcPct val="120000"/>
              </a:lnSpc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Positive Predictive Agreement (vs ABG): 45.2%</a:t>
            </a:r>
          </a:p>
          <a:p>
            <a:endParaRPr lang="en-US" dirty="0"/>
          </a:p>
        </p:txBody>
      </p:sp>
      <p:pic>
        <p:nvPicPr>
          <p:cNvPr id="4" name="Picture 3" descr="Diagram, venn diagram&#10;&#10;Description automatically generated">
            <a:extLst>
              <a:ext uri="{FF2B5EF4-FFF2-40B4-BE49-F238E27FC236}">
                <a16:creationId xmlns:a16="http://schemas.microsoft.com/office/drawing/2014/main" id="{0CCA0A26-8385-5846-95DC-E86C679E7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8768" y="666574"/>
            <a:ext cx="7366468" cy="552485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88D90CB-0EDE-5D0F-B8DF-BE806B48F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25813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FB81993-6E88-E44B-B6AD-A341BDF4FE32}"/>
              </a:ext>
            </a:extLst>
          </p:cNvPr>
          <p:cNvGraphicFramePr>
            <a:graphicFrameLocks noGrp="1"/>
          </p:cNvGraphicFramePr>
          <p:nvPr/>
        </p:nvGraphicFramePr>
        <p:xfrm>
          <a:off x="942110" y="1704976"/>
          <a:ext cx="7010398" cy="45749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6228">
                  <a:extLst>
                    <a:ext uri="{9D8B030D-6E8A-4147-A177-3AD203B41FA5}">
                      <a16:colId xmlns:a16="http://schemas.microsoft.com/office/drawing/2014/main" val="2368539964"/>
                    </a:ext>
                  </a:extLst>
                </a:gridCol>
                <a:gridCol w="1892243">
                  <a:extLst>
                    <a:ext uri="{9D8B030D-6E8A-4147-A177-3AD203B41FA5}">
                      <a16:colId xmlns:a16="http://schemas.microsoft.com/office/drawing/2014/main" val="1001858365"/>
                    </a:ext>
                  </a:extLst>
                </a:gridCol>
                <a:gridCol w="1630708">
                  <a:extLst>
                    <a:ext uri="{9D8B030D-6E8A-4147-A177-3AD203B41FA5}">
                      <a16:colId xmlns:a16="http://schemas.microsoft.com/office/drawing/2014/main" val="1136468170"/>
                    </a:ext>
                  </a:extLst>
                </a:gridCol>
                <a:gridCol w="1531219">
                  <a:extLst>
                    <a:ext uri="{9D8B030D-6E8A-4147-A177-3AD203B41FA5}">
                      <a16:colId xmlns:a16="http://schemas.microsoft.com/office/drawing/2014/main" val="1386836900"/>
                    </a:ext>
                  </a:extLst>
                </a:gridCol>
              </a:tblGrid>
              <a:tr h="645225">
                <a:tc>
                  <a:txBody>
                    <a:bodyPr/>
                    <a:lstStyle/>
                    <a:p>
                      <a:endParaRPr lang="en-US" sz="2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ABG </a:t>
                      </a:r>
                    </a:p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ICD </a:t>
                      </a:r>
                    </a:p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NIV </a:t>
                      </a:r>
                    </a:p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6115656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62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</a:t>
                      </a:r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65</a:t>
                      </a:r>
                      <a:r>
                        <a:rPr lang="en-US" sz="2000" b="1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±16</a:t>
                      </a:r>
                      <a:endParaRPr lang="en-US" sz="20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62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±17</a:t>
                      </a:r>
                      <a:endParaRPr lang="en-US" sz="2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4998445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46%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525723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white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2187893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Black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5949414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30.4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±8.3</a:t>
                      </a:r>
                      <a:endParaRPr lang="en-US" sz="2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33.1</a:t>
                      </a:r>
                      <a:r>
                        <a:rPr lang="en-US" sz="2000" b="1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±10.3</a:t>
                      </a:r>
                      <a:endParaRPr lang="en-US" sz="20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29.1</a:t>
                      </a:r>
                      <a:r>
                        <a:rPr lang="en-US" sz="2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±8.2</a:t>
                      </a:r>
                      <a:endParaRPr lang="en-US" sz="2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654561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with CHF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822363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with COPD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927540"/>
                  </a:ext>
                </a:extLst>
              </a:tr>
              <a:tr h="36469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Opiate 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225225"/>
                  </a:ext>
                </a:extLst>
              </a:tr>
              <a:tr h="704004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Sleep Apnea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06319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2CDAA0D-70EA-5C2C-5A86-1D4009B6E67B}"/>
              </a:ext>
            </a:extLst>
          </p:cNvPr>
          <p:cNvSpPr txBox="1"/>
          <p:nvPr/>
        </p:nvSpPr>
        <p:spPr>
          <a:xfrm>
            <a:off x="8186737" y="2592599"/>
            <a:ext cx="3838575" cy="2385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Remaining Analyses: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Stratification by time of ABG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Data integrity checks: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Require each type of info from source during admission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ato" panose="020F0502020204030203" pitchFamily="34" charset="0"/>
                <a:cs typeface="Segoe UI" panose="020B0502040204020203" pitchFamily="34" charset="0"/>
              </a:rPr>
              <a:t>Sensitivity analysis among patients with all 3 data-types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397F18-5F77-B0F5-24E2-CE31840E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725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BBAC-634F-E8E0-95BA-03A405AF0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86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For accurate determination of </a:t>
            </a:r>
          </a:p>
          <a:p>
            <a:pPr lvl="1"/>
            <a:r>
              <a:rPr lang="en-US" dirty="0"/>
              <a:t>Frequency of different comorbidities or component causes</a:t>
            </a:r>
          </a:p>
          <a:p>
            <a:pPr lvl="1"/>
            <a:r>
              <a:rPr lang="en-US" dirty="0"/>
              <a:t>Morbidity and mortality associated with hypercapnia</a:t>
            </a:r>
          </a:p>
          <a:p>
            <a:pPr lvl="1"/>
            <a:r>
              <a:rPr lang="en-US" dirty="0"/>
              <a:t>Who should be included in future studies to determine frequency benefit from treatment</a:t>
            </a:r>
          </a:p>
          <a:p>
            <a:pPr marL="0" indent="0">
              <a:buNone/>
            </a:pPr>
            <a:r>
              <a:rPr lang="en-US" dirty="0"/>
              <a:t>... method of patient identification likely matters</a:t>
            </a:r>
          </a:p>
          <a:p>
            <a:r>
              <a:rPr lang="en-US" dirty="0"/>
              <a:t>Interpretability of current research could be improved using standard case definitions (EHR Phenotype)</a:t>
            </a:r>
          </a:p>
          <a:p>
            <a:pPr lvl="1"/>
            <a:r>
              <a:rPr lang="en-US" dirty="0"/>
              <a:t>How </a:t>
            </a:r>
            <a:r>
              <a:rPr lang="en-US" b="1" dirty="0"/>
              <a:t>should </a:t>
            </a:r>
            <a:r>
              <a:rPr lang="en-US" dirty="0"/>
              <a:t>we identify these patients for studies? </a:t>
            </a:r>
          </a:p>
          <a:p>
            <a:pPr lvl="1"/>
            <a:r>
              <a:rPr lang="en-US" dirty="0"/>
              <a:t>ATS ASPIRE grant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1CD787-8F78-A4B9-0019-9055159A9BF8}"/>
              </a:ext>
            </a:extLst>
          </p:cNvPr>
          <p:cNvSpPr txBox="1">
            <a:spLocks/>
          </p:cNvSpPr>
          <p:nvPr/>
        </p:nvSpPr>
        <p:spPr>
          <a:xfrm>
            <a:off x="838200" y="196683"/>
            <a:ext cx="10515600" cy="669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Common Methods of Identifying Hypercapnic Respiratory Failure Produce Meaningfully Different Cohorts</a:t>
            </a:r>
            <a:br>
              <a:rPr lang="en-US" sz="2000" dirty="0"/>
            </a:br>
            <a:r>
              <a:rPr lang="en-US" sz="2000" dirty="0"/>
              <a:t>Brian Locke, Krishna Sundar, Jeanette Brown, </a:t>
            </a:r>
            <a:r>
              <a:rPr lang="en-US" sz="2000" dirty="0" err="1"/>
              <a:t>Ramikiran</a:t>
            </a:r>
            <a:r>
              <a:rPr lang="en-US" sz="2000" dirty="0"/>
              <a:t> </a:t>
            </a:r>
            <a:r>
              <a:rPr lang="en-US" sz="2000" dirty="0" err="1"/>
              <a:t>Gouripeddi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63541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D00AB0-A7F0-269B-B42C-CE874D4E0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587" y="0"/>
            <a:ext cx="10276825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FBE5AC-9049-E63E-9284-B4C794473D68}"/>
              </a:ext>
            </a:extLst>
          </p:cNvPr>
          <p:cNvSpPr/>
          <p:nvPr/>
        </p:nvSpPr>
        <p:spPr>
          <a:xfrm>
            <a:off x="957587" y="5286375"/>
            <a:ext cx="2485701" cy="13858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6C97784-F220-64DF-67B8-D0F37883DBBF}"/>
              </a:ext>
            </a:extLst>
          </p:cNvPr>
          <p:cNvGrpSpPr/>
          <p:nvPr/>
        </p:nvGrpSpPr>
        <p:grpSpPr>
          <a:xfrm>
            <a:off x="1539956" y="5499317"/>
            <a:ext cx="989093" cy="647496"/>
            <a:chOff x="1186352" y="5310310"/>
            <a:chExt cx="989093" cy="647496"/>
          </a:xfrm>
        </p:grpSpPr>
        <p:sp>
          <p:nvSpPr>
            <p:cNvPr id="12" name="Graphic 7">
              <a:extLst>
                <a:ext uri="{FF2B5EF4-FFF2-40B4-BE49-F238E27FC236}">
                  <a16:creationId xmlns:a16="http://schemas.microsoft.com/office/drawing/2014/main" id="{7E9A666D-8AB6-F3B4-041F-723C368C7BF4}"/>
                </a:ext>
              </a:extLst>
            </p:cNvPr>
            <p:cNvSpPr/>
            <p:nvPr/>
          </p:nvSpPr>
          <p:spPr>
            <a:xfrm>
              <a:off x="2058748" y="5467932"/>
              <a:ext cx="116697" cy="332250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rgbClr val="CDCDCD"/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55D326-B7F7-E4DA-11FC-F7F9D83A0210}"/>
                </a:ext>
              </a:extLst>
            </p:cNvPr>
            <p:cNvSpPr/>
            <p:nvPr/>
          </p:nvSpPr>
          <p:spPr>
            <a:xfrm>
              <a:off x="1186352" y="5310310"/>
              <a:ext cx="701980" cy="647496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71D8A42-696D-49DF-7974-4DCCACAC8E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75000"/>
            </a:blip>
            <a:stretch>
              <a:fillRect/>
            </a:stretch>
          </p:blipFill>
          <p:spPr>
            <a:xfrm>
              <a:off x="1271123" y="5367839"/>
              <a:ext cx="532437" cy="532437"/>
            </a:xfrm>
            <a:prstGeom prst="rect">
              <a:avLst/>
            </a:prstGeom>
            <a:effectLst>
              <a:outerShdw blurRad="50800" dir="5400000" algn="ctr" rotWithShape="0">
                <a:srgbClr val="000000"/>
              </a:outerShdw>
            </a:effectLst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F7B00B9-D649-E834-106F-A8AD2928873F}"/>
              </a:ext>
            </a:extLst>
          </p:cNvPr>
          <p:cNvSpPr txBox="1"/>
          <p:nvPr/>
        </p:nvSpPr>
        <p:spPr>
          <a:xfrm>
            <a:off x="1192757" y="6173227"/>
            <a:ext cx="19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Studies of hypercapnic respiratory failure using various definitions</a:t>
            </a:r>
          </a:p>
        </p:txBody>
      </p:sp>
    </p:spTree>
    <p:extLst>
      <p:ext uri="{BB962C8B-B14F-4D97-AF65-F5344CB8AC3E}">
        <p14:creationId xmlns:p14="http://schemas.microsoft.com/office/powerpoint/2010/main" val="3390821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99F2F-A027-CA49-AFE6-A4CB1F53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6683"/>
            <a:ext cx="10515600" cy="669591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Changes in Bicarbonate in Patients at Risk for Obesity Hypoventilation Undergoing Bariatric Surgery</a:t>
            </a:r>
            <a:br>
              <a:rPr lang="en-US" sz="2000" dirty="0"/>
            </a:br>
            <a:r>
              <a:rPr lang="en-US" sz="2000" dirty="0"/>
              <a:t>Brian Locke, Conrad Addison, </a:t>
            </a:r>
            <a:r>
              <a:rPr lang="en-US" sz="2000" dirty="0" err="1"/>
              <a:t>Somya</a:t>
            </a:r>
            <a:r>
              <a:rPr lang="en-US" sz="2000" dirty="0"/>
              <a:t> Mishra, Krishna Sundar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DEB1D0-9FF9-D8BF-EAFD-05A6BEB918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56" t="24928" r="356" b="-2030"/>
          <a:stretch/>
        </p:blipFill>
        <p:spPr>
          <a:xfrm>
            <a:off x="436224" y="979772"/>
            <a:ext cx="4203700" cy="20465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EDF3A4-2126-B4CE-916B-0FDA1832DF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01333"/>
            <a:ext cx="12192000" cy="465666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8FCC75-82A3-9AC0-9733-DC836CBFB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6148" y="1590549"/>
            <a:ext cx="5805041" cy="8249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ERS 2018: Obesity-related hypoventilation paradigm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C0AFA5-97C5-72FC-0430-2BDB529E6E25}"/>
              </a:ext>
            </a:extLst>
          </p:cNvPr>
          <p:cNvCxnSpPr/>
          <p:nvPr/>
        </p:nvCxnSpPr>
        <p:spPr>
          <a:xfrm>
            <a:off x="128588" y="4071940"/>
            <a:ext cx="11815762" cy="0"/>
          </a:xfrm>
          <a:prstGeom prst="line">
            <a:avLst/>
          </a:prstGeom>
          <a:ln w="635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4265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8751</TotalTime>
  <Words>2003</Words>
  <Application>Microsoft Macintosh PowerPoint</Application>
  <PresentationFormat>Widescreen</PresentationFormat>
  <Paragraphs>242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Common Methods of Identifying Hypercapnic Respiratory Failure Produce Meaningfully Different Cohorts Brian Locke, Krishna Sundar, Jeanette Brown, Ramikiran Gouripeddi</vt:lpstr>
      <vt:lpstr>Common Methods of Identifying Hypercapnic Respiratory Failure Produce Meaningfully Different Cohorts Brian Locke, Krishna Sundar, Jeanette Brown, Ramikiran Gouripeddi</vt:lpstr>
      <vt:lpstr>Common Methods of Identifying Hypercapnic Respiratory Failure Produce Meaningfully Different Cohorts Brian Locke, Krishna Sundar, Jeanette Brown, Ramikiran Gouripeddi</vt:lpstr>
      <vt:lpstr>Common Methods of Identifying Hypercapnic Respiratory Failure Produce Meaningfully Different Cohorts Brian Locke, Krishna Sundar, Jeanette Brown, Ramikiran Gouripeddi</vt:lpstr>
      <vt:lpstr>PowerPoint Presentation</vt:lpstr>
      <vt:lpstr>PowerPoint Presentation</vt:lpstr>
      <vt:lpstr>Changes in Bicarbonate in Patients at Risk for Obesity Hypoventilation Undergoing Bariatric Surgery Brian Locke, Conrad Addison, Somya Mishra, Krishna Sundar</vt:lpstr>
      <vt:lpstr>Changes in Bicarbonate in Patients at Risk for Obesity Hypoventilation Undergoing Bariatric Surgery Brian Locke, Conrad Addison, Somya Mishra, Krishna Sundar</vt:lpstr>
      <vt:lpstr>Changes in Bicarbonate in Patients at Risk for Obesity Hypoventilation Undergoing Bariatric Surgery Brian Locke, Conrad Addison, Somya Mishra, Krishna Sundar</vt:lpstr>
      <vt:lpstr>Changes in Bicarbonate in Patients at Risk for Obesity Hypoventilation Undergoing Bariatric Surgery Brian Locke, Conrad Addison, Somya Mishra, Krishna Sundar</vt:lpstr>
      <vt:lpstr>Changes in Bicarbonate in Patients at Risk for Obesity Hypoventilation Undergoing Bariatric Surgery Brian Locke, Conrad Addison, Somya Mishra, Krishna Sundar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LOCKE</dc:creator>
  <cp:lastModifiedBy>BRIAN LOCKE</cp:lastModifiedBy>
  <cp:revision>21</cp:revision>
  <dcterms:created xsi:type="dcterms:W3CDTF">2022-04-22T20:23:51Z</dcterms:created>
  <dcterms:modified xsi:type="dcterms:W3CDTF">2022-05-06T00:23:11Z</dcterms:modified>
</cp:coreProperties>
</file>

<file path=docProps/thumbnail.jpeg>
</file>